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17"/>
  </p:notesMasterIdLst>
  <p:handoutMasterIdLst>
    <p:handoutMasterId r:id="rId18"/>
  </p:handoutMasterIdLst>
  <p:sldIdLst>
    <p:sldId id="296" r:id="rId3"/>
    <p:sldId id="316" r:id="rId4"/>
    <p:sldId id="315" r:id="rId5"/>
    <p:sldId id="314" r:id="rId6"/>
    <p:sldId id="306" r:id="rId7"/>
    <p:sldId id="302" r:id="rId8"/>
    <p:sldId id="303" r:id="rId9"/>
    <p:sldId id="304" r:id="rId10"/>
    <p:sldId id="307" r:id="rId11"/>
    <p:sldId id="313" r:id="rId12"/>
    <p:sldId id="310" r:id="rId13"/>
    <p:sldId id="311" r:id="rId14"/>
    <p:sldId id="305" r:id="rId15"/>
    <p:sldId id="3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CD9EFD0-7151-498F-8084-D1D0B10F15DE}">
          <p14:sldIdLst>
            <p14:sldId id="296"/>
            <p14:sldId id="316"/>
            <p14:sldId id="315"/>
            <p14:sldId id="314"/>
            <p14:sldId id="306"/>
            <p14:sldId id="302"/>
            <p14:sldId id="303"/>
            <p14:sldId id="304"/>
            <p14:sldId id="307"/>
            <p14:sldId id="313"/>
            <p14:sldId id="310"/>
            <p14:sldId id="311"/>
            <p14:sldId id="305"/>
            <p14:sldId id="312"/>
          </p14:sldIdLst>
        </p14:section>
        <p14:section name="Untitled Section" id="{B0B6F1BA-BE8B-40B9-BF99-F4F07EE9B41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iker, Jana" initials="SJ" lastIdx="9" clrIdx="0">
    <p:extLst>
      <p:ext uri="{19B8F6BF-5375-455C-9EA6-DF929625EA0E}">
        <p15:presenceInfo xmlns:p15="http://schemas.microsoft.com/office/powerpoint/2012/main" userId="S-1-5-21-1715567821-1935655697-682003330-20530" providerId="AD"/>
      </p:ext>
    </p:extLst>
  </p:cmAuthor>
  <p:cmAuthor id="2" name="Spiker, Jana" initials="SJ [2]" lastIdx="1" clrIdx="1">
    <p:extLst>
      <p:ext uri="{19B8F6BF-5375-455C-9EA6-DF929625EA0E}">
        <p15:presenceInfo xmlns:p15="http://schemas.microsoft.com/office/powerpoint/2012/main" userId="S::spikerj@dot.state.co.us::eafe99fb-6e31-4dc0-80cf-ba9ef3377f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F7521"/>
    <a:srgbClr val="FF00FF"/>
    <a:srgbClr val="7F7F7F"/>
    <a:srgbClr val="512C46"/>
    <a:srgbClr val="112E1C"/>
    <a:srgbClr val="404040"/>
    <a:srgbClr val="920023"/>
    <a:srgbClr val="000000"/>
    <a:srgbClr val="245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41" autoAdjust="0"/>
    <p:restoredTop sz="83789"/>
  </p:normalViewPr>
  <p:slideViewPr>
    <p:cSldViewPr snapToGrid="0" snapToObjects="1" showGuides="1">
      <p:cViewPr varScale="1">
        <p:scale>
          <a:sx n="112" d="100"/>
          <a:sy n="112" d="100"/>
        </p:scale>
        <p:origin x="420" y="9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49" d="100"/>
          <a:sy n="149" d="100"/>
        </p:scale>
        <p:origin x="347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07T14:38:04.804" idx="3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17770-1CFB-D946-8006-B215EC7BE73C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2E34D-BE18-AB4B-A4F7-48C6DBFE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21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78518-6B91-1748-B9F9-3CBF90ED8023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1D5C5-7CA1-5246-A586-9870D2814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6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9" b="34712"/>
          <a:stretch/>
        </p:blipFill>
        <p:spPr>
          <a:xfrm>
            <a:off x="1" y="1"/>
            <a:ext cx="12188824" cy="4535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E86DB1-83AD-4CC1-BE3B-90E8A027630C}" type="datetime4">
              <a:rPr lang="en-US" smtClean="0"/>
              <a:t>April 17, 2022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10820400" cy="4576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B6D91-DB3C-4509-A960-B80CF9990B2C}" type="datetime4">
              <a:rPr lang="en-US" smtClean="0"/>
              <a:t>April 17,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Presentation Template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5181600" cy="4576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600200"/>
            <a:ext cx="5181600" cy="4576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4C583-7B41-48E2-9532-CE6AB1918194}" type="datetime4">
              <a:rPr lang="en-US" smtClean="0"/>
              <a:t>April 17,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Presentation Template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5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2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199"/>
            <a:ext cx="10820400" cy="21945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8B58-1F59-46CF-8614-36798B053203}" type="datetime4">
              <a:rPr lang="en-US" smtClean="0"/>
              <a:t>April 17,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Presentation Template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B6A421-D4A6-0941-9276-B2051B358E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5800" y="3978274"/>
            <a:ext cx="10820400" cy="21945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6096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Co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4BC4-CA5A-4EA3-BC75-499CAC83432A}" type="datetime4">
              <a:rPr lang="en-US" smtClean="0"/>
              <a:t>April 17,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Presentation Template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4"/>
          </p:nvPr>
        </p:nvSpPr>
        <p:spPr>
          <a:xfrm>
            <a:off x="685800" y="1600199"/>
            <a:ext cx="10820400" cy="4572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1180408"/>
            <a:ext cx="12192000" cy="5723312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mage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5CB4-CCD8-4613-BBD4-BCD7FB7224A1}" type="datetime4">
              <a:rPr lang="en-US" smtClean="0"/>
              <a:t>April 17,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Presentation Template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0EBA075-EF9E-CF4E-A4FD-E86D1C4F54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72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021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4772-6DDD-49C2-8091-D01292A3006A}" type="datetime4">
              <a:rPr lang="en-US" smtClean="0"/>
              <a:t>April 17,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Presentation Template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68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No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E90A-23C5-4446-9E39-35D39A634734}" type="datetime4">
              <a:rPr lang="en-US" smtClean="0"/>
              <a:t>April 17,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Presentation Template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70" b="19930"/>
          <a:stretch/>
        </p:blipFill>
        <p:spPr>
          <a:xfrm>
            <a:off x="-1" y="0"/>
            <a:ext cx="12186092" cy="4535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C44425F-396E-4A7A-8CD3-59119E647B7A}" type="datetime4">
              <a:rPr lang="en-US" smtClean="0"/>
              <a:t>April 17, 2022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9C3B2-CA1E-1445-84D9-925778AC4B3A}"/>
              </a:ext>
            </a:extLst>
          </p:cNvPr>
          <p:cNvSpPr/>
          <p:nvPr userDrawn="1"/>
        </p:nvSpPr>
        <p:spPr>
          <a:xfrm>
            <a:off x="0" y="-1"/>
            <a:ext cx="12192000" cy="22812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77F4-C5FB-4E43-B8B4-3B96722D1B77}" type="datetime4">
              <a:rPr lang="en-US" smtClean="0"/>
              <a:t>April 17,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Presentation Template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828483-16F9-324A-BABC-D9F7CC8EA407}"/>
              </a:ext>
            </a:extLst>
          </p:cNvPr>
          <p:cNvCxnSpPr/>
          <p:nvPr userDrawn="1"/>
        </p:nvCxnSpPr>
        <p:spPr>
          <a:xfrm>
            <a:off x="0" y="2286000"/>
            <a:ext cx="12188952" cy="0"/>
          </a:xfrm>
          <a:prstGeom prst="line">
            <a:avLst/>
          </a:prstGeom>
          <a:ln w="82550">
            <a:solidFill>
              <a:srgbClr val="EF7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40927"/>
            <a:ext cx="2691115" cy="13993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96946" y="-2"/>
            <a:ext cx="8509254" cy="2281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685800" y="2722163"/>
            <a:ext cx="10820400" cy="34500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56" r="26" b="22030"/>
          <a:stretch/>
        </p:blipFill>
        <p:spPr>
          <a:xfrm>
            <a:off x="-1" y="0"/>
            <a:ext cx="12188825" cy="4535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AB0899-041A-4165-859F-9B5EA6B4DD4A}" type="datetime4">
              <a:rPr lang="en-US" smtClean="0"/>
              <a:t>April 17, 2022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25FABEF-2CB8-47CE-82BE-02D677C2D7AB}" type="datetime4">
              <a:rPr lang="en-US" smtClean="0"/>
              <a:t>April 17, 2022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D61EB-4CBD-D14E-8AC0-880127DBF2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2089" r="1" b="22089"/>
          <a:stretch/>
        </p:blipFill>
        <p:spPr>
          <a:xfrm>
            <a:off x="-1" y="0"/>
            <a:ext cx="12192001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5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03" r="26" b="28583"/>
          <a:stretch/>
        </p:blipFill>
        <p:spPr>
          <a:xfrm>
            <a:off x="-1" y="0"/>
            <a:ext cx="12188825" cy="4535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CFE0B77-78FD-46B9-86D8-D075A029AE72}" type="datetime4">
              <a:rPr lang="en-US" smtClean="0"/>
              <a:t>April 17, 2022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8368141-8AB3-43E5-8341-8C4438C9A403}" type="datetime4">
              <a:rPr lang="en-US" smtClean="0"/>
              <a:t>April 17, 2022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D61EB-4CBD-D14E-8AC0-880127DBF2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3465" r="264" b="17033"/>
          <a:stretch/>
        </p:blipFill>
        <p:spPr>
          <a:xfrm>
            <a:off x="1" y="0"/>
            <a:ext cx="12192000" cy="45354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21CDFC8-C3B3-4BBB-933C-95BB4358DA0C}" type="datetime4">
              <a:rPr lang="en-US" smtClean="0"/>
              <a:t>April 17, 2022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D61EB-4CBD-D14E-8AC0-880127DBF2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83" b="27370"/>
          <a:stretch/>
        </p:blipFill>
        <p:spPr>
          <a:xfrm>
            <a:off x="1" y="0"/>
            <a:ext cx="12192000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3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6C214A-B3AA-4D67-B452-D966373C3ECC}" type="datetime4">
              <a:rPr lang="en-US" smtClean="0"/>
              <a:t>April 17, 2022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D8054-ABF2-7B4E-888B-5923E90D7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" t="26624" r="1" b="19930"/>
          <a:stretch/>
        </p:blipFill>
        <p:spPr>
          <a:xfrm>
            <a:off x="0" y="7749"/>
            <a:ext cx="12192000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88825" cy="45354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BAA4F-7935-467B-A38F-7944998965B0}" type="datetime4">
              <a:rPr lang="en-US" smtClean="0"/>
              <a:t>April 17,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11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39C3B2-CA1E-1445-84D9-925778AC4B3A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828483-16F9-324A-BABC-D9F7CC8EA407}"/>
              </a:ext>
            </a:extLst>
          </p:cNvPr>
          <p:cNvCxnSpPr/>
          <p:nvPr userDrawn="1"/>
        </p:nvCxnSpPr>
        <p:spPr>
          <a:xfrm>
            <a:off x="0" y="4572000"/>
            <a:ext cx="12188952" cy="0"/>
          </a:xfrm>
          <a:prstGeom prst="line">
            <a:avLst/>
          </a:prstGeom>
          <a:ln w="82550">
            <a:solidFill>
              <a:srgbClr val="EF7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3733800" y="4668450"/>
            <a:ext cx="7772400" cy="153125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015310"/>
            <a:ext cx="2691115" cy="1399380"/>
          </a:xfrm>
          <a:prstGeom prst="rect">
            <a:avLst/>
          </a:prstGeom>
        </p:spPr>
      </p:pic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D865C1DA-EFAB-4F92-9462-EA4C4BEA5C06}" type="datetime4">
              <a:rPr lang="en-US" smtClean="0"/>
              <a:t>April 17,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00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9" r:id="rId3"/>
    <p:sldLayoutId id="2147483694" r:id="rId4"/>
    <p:sldLayoutId id="2147483664" r:id="rId5"/>
    <p:sldLayoutId id="2147483668" r:id="rId6"/>
    <p:sldLayoutId id="2147483695" r:id="rId7"/>
    <p:sldLayoutId id="2147483697" r:id="rId8"/>
    <p:sldLayoutId id="2147483661" r:id="rId9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0" userDrawn="1">
          <p15:clr>
            <a:srgbClr val="F26B43"/>
          </p15:clr>
        </p15:guide>
        <p15:guide id="2" pos="432" userDrawn="1">
          <p15:clr>
            <a:srgbClr val="F26B43"/>
          </p15:clr>
        </p15:guide>
        <p15:guide id="3" pos="72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39C3B2-CA1E-1445-84D9-925778AC4B3A}"/>
              </a:ext>
            </a:extLst>
          </p:cNvPr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828483-16F9-324A-BABC-D9F7CC8EA407}"/>
              </a:ext>
            </a:extLst>
          </p:cNvPr>
          <p:cNvCxnSpPr/>
          <p:nvPr userDrawn="1"/>
        </p:nvCxnSpPr>
        <p:spPr>
          <a:xfrm>
            <a:off x="0" y="1143000"/>
            <a:ext cx="12188952" cy="0"/>
          </a:xfrm>
          <a:prstGeom prst="line">
            <a:avLst/>
          </a:prstGeom>
          <a:ln w="82550">
            <a:solidFill>
              <a:srgbClr val="EF7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96946" y="-2"/>
            <a:ext cx="8509254" cy="114300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1EFB3ED4-9051-44A6-8D82-07E5C7B794C0}" type="datetime4">
              <a:rPr lang="en-US" smtClean="0"/>
              <a:t>April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/>
              <a:t>Sample Presentation Template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610D23B8-E39C-3C44-8D82-EE8D5596F3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28600"/>
            <a:ext cx="1625346" cy="685800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4276" y="1600200"/>
            <a:ext cx="10820400" cy="48053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60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52" r:id="rId2"/>
    <p:sldLayoutId id="2147483692" r:id="rId3"/>
    <p:sldLayoutId id="2147483672" r:id="rId4"/>
    <p:sldLayoutId id="2147483671" r:id="rId5"/>
    <p:sldLayoutId id="2147483693" r:id="rId6"/>
    <p:sldLayoutId id="2147483654" r:id="rId7"/>
    <p:sldLayoutId id="2147483673" r:id="rId8"/>
    <p:sldLayoutId id="2147483674" r:id="rId9"/>
    <p:sldLayoutId id="2147483690" r:id="rId10"/>
    <p:sldLayoutId id="2147483691" r:id="rId1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400"/>
        </a:spcAft>
        <a:buClrTx/>
        <a:buSzTx/>
        <a:buFont typeface="Arial"/>
        <a:buChar char="•"/>
        <a:tabLst/>
        <a:defRPr sz="24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400"/>
        </a:spcAft>
        <a:buClrTx/>
        <a:buSzTx/>
        <a:buFont typeface="Arial"/>
        <a:buChar char="•"/>
        <a:tabLst/>
        <a:defRPr sz="20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400"/>
        </a:spcAft>
        <a:buClrTx/>
        <a:buSzTx/>
        <a:buFont typeface="Arial"/>
        <a:buChar char="•"/>
        <a:tabLst/>
        <a:defRPr sz="18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400"/>
        </a:spcAft>
        <a:buClrTx/>
        <a:buSzTx/>
        <a:buFont typeface="Arial"/>
        <a:buChar char="•"/>
        <a:tabLst/>
        <a:defRPr sz="16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400"/>
        </a:spcAft>
        <a:buClrTx/>
        <a:buSzTx/>
        <a:buFont typeface="Arial"/>
        <a:buChar char="•"/>
        <a:tabLst/>
        <a:defRPr sz="14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8" userDrawn="1">
          <p15:clr>
            <a:srgbClr val="F26B43"/>
          </p15:clr>
        </p15:guide>
        <p15:guide id="2" pos="432">
          <p15:clr>
            <a:srgbClr val="F26B43"/>
          </p15:clr>
        </p15:guide>
        <p15:guide id="3" pos="7248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pos="3696" userDrawn="1">
          <p15:clr>
            <a:srgbClr val="F26B43"/>
          </p15:clr>
        </p15:guide>
        <p15:guide id="6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CDOT Updates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969136-21C0-4DCF-BA02-C1CC01BDB1DF}"/>
              </a:ext>
            </a:extLst>
          </p:cNvPr>
          <p:cNvSpPr txBox="1"/>
          <p:nvPr/>
        </p:nvSpPr>
        <p:spPr>
          <a:xfrm>
            <a:off x="2208223" y="2459030"/>
            <a:ext cx="7775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Conifer Area Council</a:t>
            </a:r>
          </a:p>
          <a:p>
            <a:pPr algn="ctr"/>
            <a:r>
              <a:rPr lang="en-US" sz="3200" dirty="0"/>
              <a:t>Town Hall Meeting </a:t>
            </a:r>
          </a:p>
          <a:p>
            <a:pPr algn="ctr"/>
            <a:r>
              <a:rPr lang="en-US" sz="3200" dirty="0"/>
              <a:t>February 16, 2022</a:t>
            </a:r>
          </a:p>
        </p:txBody>
      </p:sp>
    </p:spTree>
    <p:extLst>
      <p:ext uri="{BB962C8B-B14F-4D97-AF65-F5344CB8AC3E}">
        <p14:creationId xmlns:p14="http://schemas.microsoft.com/office/powerpoint/2010/main" val="3697762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US-285 &amp; Kings Valley Drive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C3A59-C96A-48E5-8306-A9B48256D3B9}"/>
              </a:ext>
            </a:extLst>
          </p:cNvPr>
          <p:cNvSpPr txBox="1"/>
          <p:nvPr/>
        </p:nvSpPr>
        <p:spPr>
          <a:xfrm>
            <a:off x="154546" y="1299845"/>
            <a:ext cx="11706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 did CDOT decide on the </a:t>
            </a:r>
            <a:r>
              <a:rPr lang="en-US" sz="2800" i="1" dirty="0"/>
              <a:t>Updated Preferred Alternative</a:t>
            </a:r>
            <a:r>
              <a:rPr lang="en-US" sz="28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9196E-6F8B-4461-8BD8-20EF0CD42168}"/>
              </a:ext>
            </a:extLst>
          </p:cNvPr>
          <p:cNvSpPr txBox="1"/>
          <p:nvPr/>
        </p:nvSpPr>
        <p:spPr>
          <a:xfrm>
            <a:off x="212500" y="1884781"/>
            <a:ext cx="110500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CDOT completed the alternatives evaluation and analysis in November 2021 and the report was finalized on December 27, 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CDOT consulted with the Federal Highway Administration (FHWA) on our findings and recommendations and received their concurrence to pursue this alternative on January 19, 2022.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529FC4-23A1-4BA1-BC90-453123E3091A}"/>
              </a:ext>
            </a:extLst>
          </p:cNvPr>
          <p:cNvCxnSpPr>
            <a:cxnSpLocks/>
          </p:cNvCxnSpPr>
          <p:nvPr/>
        </p:nvCxnSpPr>
        <p:spPr>
          <a:xfrm>
            <a:off x="775663" y="4603531"/>
            <a:ext cx="98313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52CA9B3-C567-4698-BCF6-3F819294293A}"/>
              </a:ext>
            </a:extLst>
          </p:cNvPr>
          <p:cNvSpPr/>
          <p:nvPr/>
        </p:nvSpPr>
        <p:spPr>
          <a:xfrm>
            <a:off x="696096" y="4480562"/>
            <a:ext cx="252248" cy="245937"/>
          </a:xfrm>
          <a:prstGeom prst="ellipse">
            <a:avLst/>
          </a:prstGeom>
          <a:solidFill>
            <a:srgbClr val="EF75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93217-0723-41E4-91BB-D32A947137DE}"/>
              </a:ext>
            </a:extLst>
          </p:cNvPr>
          <p:cNvSpPr txBox="1"/>
          <p:nvPr/>
        </p:nvSpPr>
        <p:spPr>
          <a:xfrm>
            <a:off x="500658" y="3877323"/>
            <a:ext cx="68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April2004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4E944-0F80-4702-AABF-3ABD0263D96D}"/>
              </a:ext>
            </a:extLst>
          </p:cNvPr>
          <p:cNvSpPr txBox="1"/>
          <p:nvPr/>
        </p:nvSpPr>
        <p:spPr>
          <a:xfrm>
            <a:off x="4980116" y="3846755"/>
            <a:ext cx="68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Nov2017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9D2C3A-2FB7-4F01-A027-26EFD21000BE}"/>
              </a:ext>
            </a:extLst>
          </p:cNvPr>
          <p:cNvSpPr txBox="1"/>
          <p:nvPr/>
        </p:nvSpPr>
        <p:spPr>
          <a:xfrm>
            <a:off x="5782556" y="3849749"/>
            <a:ext cx="81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3AAA14-01DE-470F-BE55-B2894BC298FD}"/>
              </a:ext>
            </a:extLst>
          </p:cNvPr>
          <p:cNvSpPr txBox="1"/>
          <p:nvPr/>
        </p:nvSpPr>
        <p:spPr>
          <a:xfrm>
            <a:off x="7886349" y="3818846"/>
            <a:ext cx="68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Dec2021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62A01A-8C74-42F8-8CD0-CD313CBFC2BB}"/>
              </a:ext>
            </a:extLst>
          </p:cNvPr>
          <p:cNvSpPr txBox="1"/>
          <p:nvPr/>
        </p:nvSpPr>
        <p:spPr>
          <a:xfrm>
            <a:off x="8683163" y="3800615"/>
            <a:ext cx="68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2022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175F2E-0E0C-44C8-AADB-35D7925F9045}"/>
              </a:ext>
            </a:extLst>
          </p:cNvPr>
          <p:cNvSpPr/>
          <p:nvPr/>
        </p:nvSpPr>
        <p:spPr>
          <a:xfrm>
            <a:off x="5213013" y="4493086"/>
            <a:ext cx="252248" cy="245937"/>
          </a:xfrm>
          <a:prstGeom prst="ellipse">
            <a:avLst/>
          </a:prstGeom>
          <a:solidFill>
            <a:srgbClr val="EF75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2E2D958-2928-45E2-BFD0-3D2D77E31D76}"/>
              </a:ext>
            </a:extLst>
          </p:cNvPr>
          <p:cNvSpPr/>
          <p:nvPr/>
        </p:nvSpPr>
        <p:spPr>
          <a:xfrm>
            <a:off x="6063714" y="4493086"/>
            <a:ext cx="252248" cy="245937"/>
          </a:xfrm>
          <a:prstGeom prst="ellipse">
            <a:avLst/>
          </a:prstGeom>
          <a:solidFill>
            <a:srgbClr val="EF75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594251-2CF7-469D-B3CE-7C3FA8BDE10C}"/>
              </a:ext>
            </a:extLst>
          </p:cNvPr>
          <p:cNvSpPr/>
          <p:nvPr/>
        </p:nvSpPr>
        <p:spPr>
          <a:xfrm>
            <a:off x="8102122" y="4482279"/>
            <a:ext cx="252248" cy="245937"/>
          </a:xfrm>
          <a:prstGeom prst="ellipse">
            <a:avLst/>
          </a:prstGeom>
          <a:solidFill>
            <a:srgbClr val="EF75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0497386-3852-4A8F-AA98-868572A58B08}"/>
              </a:ext>
            </a:extLst>
          </p:cNvPr>
          <p:cNvSpPr/>
          <p:nvPr/>
        </p:nvSpPr>
        <p:spPr>
          <a:xfrm>
            <a:off x="8867436" y="4478970"/>
            <a:ext cx="252248" cy="245937"/>
          </a:xfrm>
          <a:prstGeom prst="ellipse">
            <a:avLst/>
          </a:prstGeom>
          <a:solidFill>
            <a:srgbClr val="EF75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71BD57-6B3D-4774-8D8F-2C3EBCE17144}"/>
              </a:ext>
            </a:extLst>
          </p:cNvPr>
          <p:cNvSpPr txBox="1"/>
          <p:nvPr/>
        </p:nvSpPr>
        <p:spPr>
          <a:xfrm>
            <a:off x="271167" y="5070190"/>
            <a:ext cx="178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Environmental Assessment Completed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13AD97-CF94-4073-9541-62B477677C39}"/>
              </a:ext>
            </a:extLst>
          </p:cNvPr>
          <p:cNvSpPr txBox="1"/>
          <p:nvPr/>
        </p:nvSpPr>
        <p:spPr>
          <a:xfrm>
            <a:off x="4754458" y="4676015"/>
            <a:ext cx="104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Interim </a:t>
            </a:r>
          </a:p>
          <a:p>
            <a:r>
              <a:rPr lang="en-US" sz="1600" dirty="0"/>
              <a:t>Solutions Explored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BB964C-1769-4094-88E1-1C53888B1455}"/>
              </a:ext>
            </a:extLst>
          </p:cNvPr>
          <p:cNvSpPr txBox="1"/>
          <p:nvPr/>
        </p:nvSpPr>
        <p:spPr>
          <a:xfrm>
            <a:off x="5712535" y="4698632"/>
            <a:ext cx="780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EA </a:t>
            </a:r>
          </a:p>
          <a:p>
            <a:r>
              <a:rPr lang="en-US" sz="1600" dirty="0"/>
              <a:t>Design </a:t>
            </a:r>
          </a:p>
          <a:p>
            <a:r>
              <a:rPr lang="en-US" sz="1600" dirty="0"/>
              <a:t>Begins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787228-A1E7-48C4-9333-8CD6D24AA69F}"/>
              </a:ext>
            </a:extLst>
          </p:cNvPr>
          <p:cNvSpPr txBox="1"/>
          <p:nvPr/>
        </p:nvSpPr>
        <p:spPr>
          <a:xfrm>
            <a:off x="9505822" y="3824554"/>
            <a:ext cx="68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Dec 2023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E03DC41-D469-4F70-9FD7-3A158BAA2F4D}"/>
              </a:ext>
            </a:extLst>
          </p:cNvPr>
          <p:cNvSpPr/>
          <p:nvPr/>
        </p:nvSpPr>
        <p:spPr>
          <a:xfrm>
            <a:off x="9720233" y="4485429"/>
            <a:ext cx="252248" cy="245937"/>
          </a:xfrm>
          <a:prstGeom prst="ellipse">
            <a:avLst/>
          </a:prstGeom>
          <a:solidFill>
            <a:srgbClr val="EF75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02AE3F4-604B-414A-BFD5-09B56D6944AE}"/>
              </a:ext>
            </a:extLst>
          </p:cNvPr>
          <p:cNvSpPr/>
          <p:nvPr/>
        </p:nvSpPr>
        <p:spPr>
          <a:xfrm>
            <a:off x="6755131" y="4502496"/>
            <a:ext cx="252248" cy="245937"/>
          </a:xfrm>
          <a:prstGeom prst="ellipse">
            <a:avLst/>
          </a:prstGeom>
          <a:solidFill>
            <a:srgbClr val="EF75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7C1B76-ADE9-49BF-90E8-6AE94E52D287}"/>
              </a:ext>
            </a:extLst>
          </p:cNvPr>
          <p:cNvSpPr txBox="1"/>
          <p:nvPr/>
        </p:nvSpPr>
        <p:spPr>
          <a:xfrm>
            <a:off x="6498600" y="3832516"/>
            <a:ext cx="68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Dec</a:t>
            </a:r>
          </a:p>
          <a:p>
            <a:pPr algn="ctr"/>
            <a:r>
              <a:rPr lang="en-US" dirty="0"/>
              <a:t>2019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5F4FC9-6EB1-46BF-A40C-BE1DC9640269}"/>
              </a:ext>
            </a:extLst>
          </p:cNvPr>
          <p:cNvSpPr txBox="1"/>
          <p:nvPr/>
        </p:nvSpPr>
        <p:spPr>
          <a:xfrm>
            <a:off x="6417425" y="4710983"/>
            <a:ext cx="12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Historic</a:t>
            </a:r>
          </a:p>
          <a:p>
            <a:r>
              <a:rPr lang="en-US" sz="1600" dirty="0"/>
              <a:t>Finding</a:t>
            </a:r>
          </a:p>
          <a:p>
            <a:r>
              <a:rPr lang="en-US" sz="1600" dirty="0"/>
              <a:t>Discovered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DC5E25-68FF-4A4F-9200-12CCEBD4EF09}"/>
              </a:ext>
            </a:extLst>
          </p:cNvPr>
          <p:cNvSpPr txBox="1"/>
          <p:nvPr/>
        </p:nvSpPr>
        <p:spPr>
          <a:xfrm>
            <a:off x="7576995" y="4702084"/>
            <a:ext cx="110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Section</a:t>
            </a:r>
          </a:p>
          <a:p>
            <a:pPr algn="ctr"/>
            <a:r>
              <a:rPr lang="en-US" sz="1600" dirty="0"/>
              <a:t> 4(f)</a:t>
            </a:r>
          </a:p>
          <a:p>
            <a:pPr algn="ctr"/>
            <a:r>
              <a:rPr lang="en-US" sz="1600" dirty="0"/>
              <a:t>Analysis</a:t>
            </a:r>
          </a:p>
          <a:p>
            <a:pPr algn="ctr"/>
            <a:r>
              <a:rPr lang="en-US" sz="1600" dirty="0"/>
              <a:t>Complete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746BFD-7C30-4655-989B-B0555ACA631C}"/>
              </a:ext>
            </a:extLst>
          </p:cNvPr>
          <p:cNvSpPr txBox="1"/>
          <p:nvPr/>
        </p:nvSpPr>
        <p:spPr>
          <a:xfrm>
            <a:off x="8570786" y="4710983"/>
            <a:ext cx="1302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Updated Alt.</a:t>
            </a:r>
          </a:p>
          <a:p>
            <a:r>
              <a:rPr lang="en-US" sz="1600" dirty="0"/>
              <a:t>Design</a:t>
            </a:r>
          </a:p>
          <a:p>
            <a:r>
              <a:rPr lang="en-US" sz="1600" dirty="0"/>
              <a:t>Begins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449320-988B-429C-8874-634D13EFC861}"/>
              </a:ext>
            </a:extLst>
          </p:cNvPr>
          <p:cNvSpPr txBox="1"/>
          <p:nvPr/>
        </p:nvSpPr>
        <p:spPr>
          <a:xfrm>
            <a:off x="9442754" y="4764040"/>
            <a:ext cx="1164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Design</a:t>
            </a:r>
          </a:p>
          <a:p>
            <a:r>
              <a:rPr lang="en-US" sz="1600" dirty="0"/>
              <a:t>Complete</a:t>
            </a:r>
          </a:p>
        </p:txBody>
      </p:sp>
      <p:sp>
        <p:nvSpPr>
          <p:cNvPr id="40" name="Arrow: Chevron 39">
            <a:extLst>
              <a:ext uri="{FF2B5EF4-FFF2-40B4-BE49-F238E27FC236}">
                <a16:creationId xmlns:a16="http://schemas.microsoft.com/office/drawing/2014/main" id="{E2261439-8124-4426-AA75-08860F424E9E}"/>
              </a:ext>
            </a:extLst>
          </p:cNvPr>
          <p:cNvSpPr/>
          <p:nvPr/>
        </p:nvSpPr>
        <p:spPr>
          <a:xfrm>
            <a:off x="10380040" y="4306743"/>
            <a:ext cx="455050" cy="58647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20573B-9909-4943-960F-89F364BB45B4}"/>
              </a:ext>
            </a:extLst>
          </p:cNvPr>
          <p:cNvSpPr txBox="1"/>
          <p:nvPr/>
        </p:nvSpPr>
        <p:spPr>
          <a:xfrm>
            <a:off x="10814183" y="4666274"/>
            <a:ext cx="1459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Begin Construction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BC28884-18FB-44EE-B375-ACA3B257375B}"/>
              </a:ext>
            </a:extLst>
          </p:cNvPr>
          <p:cNvSpPr txBox="1"/>
          <p:nvPr/>
        </p:nvSpPr>
        <p:spPr>
          <a:xfrm>
            <a:off x="10795246" y="4068613"/>
            <a:ext cx="68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642704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US-285 &amp; Kings Valley Drive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AB2A1-ABD2-40FD-B1A7-FCD6E48877A7}"/>
              </a:ext>
            </a:extLst>
          </p:cNvPr>
          <p:cNvSpPr txBox="1"/>
          <p:nvPr/>
        </p:nvSpPr>
        <p:spPr>
          <a:xfrm>
            <a:off x="-973431" y="1216681"/>
            <a:ext cx="1077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Updated Kings Valley Drive Preferred Alternative: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38BA1-B92E-4EF2-8309-74E56C181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4" y="2121359"/>
            <a:ext cx="8169502" cy="4600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F4A910-1D46-4243-AF2A-7FFCA9532F48}"/>
              </a:ext>
            </a:extLst>
          </p:cNvPr>
          <p:cNvSpPr txBox="1"/>
          <p:nvPr/>
        </p:nvSpPr>
        <p:spPr>
          <a:xfrm>
            <a:off x="8339071" y="1752027"/>
            <a:ext cx="348373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US-285 Over Kings Valley</a:t>
            </a:r>
          </a:p>
          <a:p>
            <a:pPr algn="ctr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Kings Valley Drive remains at-grade (existing elevation)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US-285 is raised to overpass Kings Valley Dr.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Avoids direct impacts to ALL historic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Private property ROW impacts are reduced on the south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Same private property ROW impacts north of US-285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8A3A4-B386-4340-BB08-A50806DD7B73}"/>
              </a:ext>
            </a:extLst>
          </p:cNvPr>
          <p:cNvSpPr txBox="1"/>
          <p:nvPr/>
        </p:nvSpPr>
        <p:spPr>
          <a:xfrm>
            <a:off x="856996" y="2963902"/>
            <a:ext cx="168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</a:t>
            </a:r>
            <a:r>
              <a:rPr lang="en-US" dirty="0">
                <a:solidFill>
                  <a:srgbClr val="FFFF00"/>
                </a:solidFill>
              </a:rPr>
              <a:t>To Denver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96831A-7E4B-4970-B315-723C59E9D594}"/>
              </a:ext>
            </a:extLst>
          </p:cNvPr>
          <p:cNvSpPr txBox="1"/>
          <p:nvPr/>
        </p:nvSpPr>
        <p:spPr>
          <a:xfrm>
            <a:off x="6656067" y="3027402"/>
            <a:ext cx="168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sym typeface="Wingdings" panose="05000000000000000000" pitchFamily="2" charset="2"/>
              </a:rPr>
              <a:t>To Bailey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Kum &amp;amp; Go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79" y="6176206"/>
            <a:ext cx="850794" cy="43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57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US-285 &amp; Kings Valley Drive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AB2A1-ABD2-40FD-B1A7-FCD6E48877A7}"/>
              </a:ext>
            </a:extLst>
          </p:cNvPr>
          <p:cNvSpPr txBox="1"/>
          <p:nvPr/>
        </p:nvSpPr>
        <p:spPr>
          <a:xfrm>
            <a:off x="-1241740" y="1179153"/>
            <a:ext cx="1077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Updated Kings Valley Drive Preferred Alternative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33110-CF09-4E83-A4A7-684D94147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23" y="1586002"/>
            <a:ext cx="8356244" cy="4770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84FD12-3503-48A2-B149-02245C4E0E6B}"/>
              </a:ext>
            </a:extLst>
          </p:cNvPr>
          <p:cNvSpPr txBox="1"/>
          <p:nvPr/>
        </p:nvSpPr>
        <p:spPr>
          <a:xfrm>
            <a:off x="8763000" y="1822361"/>
            <a:ext cx="32658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Estimated Cost to Construct: $35-40M, includes 4 lanes on US-285.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2" descr="Kum &amp;amp; Go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89" y="3673635"/>
            <a:ext cx="693432" cy="35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38A3A4-B386-4340-BB08-A50806DD7B73}"/>
              </a:ext>
            </a:extLst>
          </p:cNvPr>
          <p:cNvSpPr txBox="1"/>
          <p:nvPr/>
        </p:nvSpPr>
        <p:spPr>
          <a:xfrm rot="221635">
            <a:off x="3124107" y="3900301"/>
            <a:ext cx="149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 </a:t>
            </a:r>
            <a:r>
              <a:rPr lang="en-US" dirty="0">
                <a:solidFill>
                  <a:srgbClr val="FFFF00"/>
                </a:solidFill>
              </a:rPr>
              <a:t>To Bailey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38A3A4-B386-4340-BB08-A50806DD7B73}"/>
              </a:ext>
            </a:extLst>
          </p:cNvPr>
          <p:cNvSpPr txBox="1"/>
          <p:nvPr/>
        </p:nvSpPr>
        <p:spPr>
          <a:xfrm rot="299116">
            <a:off x="6772372" y="4483527"/>
            <a:ext cx="168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To Denver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31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US-285 &amp; Kings Valley Drive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AB2A1-ABD2-40FD-B1A7-FCD6E48877A7}"/>
              </a:ext>
            </a:extLst>
          </p:cNvPr>
          <p:cNvSpPr txBox="1"/>
          <p:nvPr/>
        </p:nvSpPr>
        <p:spPr>
          <a:xfrm>
            <a:off x="-836055" y="1148371"/>
            <a:ext cx="1077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Updated Preferred Alternative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D53410-0E56-4E20-855F-7C83F3E9C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3" y="1719558"/>
            <a:ext cx="7834649" cy="44099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F2BB3A-7F84-498D-BC26-77698BD49F11}"/>
              </a:ext>
            </a:extLst>
          </p:cNvPr>
          <p:cNvSpPr txBox="1"/>
          <p:nvPr/>
        </p:nvSpPr>
        <p:spPr>
          <a:xfrm>
            <a:off x="8223161" y="1385642"/>
            <a:ext cx="38250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Steps: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CDOT to procure consultant to complete final design and environmental re-evaluation. (On-Board May 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Final design and all required clearances (18 months)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Shovel ready project by late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parallel, continue seeking and identifying funding.</a:t>
            </a:r>
          </a:p>
        </p:txBody>
      </p:sp>
    </p:spTree>
    <p:extLst>
      <p:ext uri="{BB962C8B-B14F-4D97-AF65-F5344CB8AC3E}">
        <p14:creationId xmlns:p14="http://schemas.microsoft.com/office/powerpoint/2010/main" val="1320112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US-285 &amp; Kings Valley Drive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AB2A1-ABD2-40FD-B1A7-FCD6E48877A7}"/>
              </a:ext>
            </a:extLst>
          </p:cNvPr>
          <p:cNvSpPr txBox="1"/>
          <p:nvPr/>
        </p:nvSpPr>
        <p:spPr>
          <a:xfrm>
            <a:off x="479738" y="1632397"/>
            <a:ext cx="10773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Please visit the US-285 &amp; Kings Valley Drive Interchange project website for project updates, renderings and other information:</a:t>
            </a:r>
          </a:p>
          <a:p>
            <a:endParaRPr lang="en-US" sz="2400" i="1" dirty="0"/>
          </a:p>
          <a:p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https://www.codot.gov/projects/us285-kingsvalley</a:t>
            </a:r>
          </a:p>
        </p:txBody>
      </p:sp>
    </p:spTree>
    <p:extLst>
      <p:ext uri="{BB962C8B-B14F-4D97-AF65-F5344CB8AC3E}">
        <p14:creationId xmlns:p14="http://schemas.microsoft.com/office/powerpoint/2010/main" val="3571338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CDOT’s 10-Year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F4729F-353C-49CF-BDFC-37C32286B1D2}"/>
              </a:ext>
            </a:extLst>
          </p:cNvPr>
          <p:cNvSpPr txBox="1"/>
          <p:nvPr/>
        </p:nvSpPr>
        <p:spPr>
          <a:xfrm>
            <a:off x="258554" y="1370023"/>
            <a:ext cx="332967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In 2019, CDOT began the process to build a 10-year vision plan for our state’s transportation system, meeting with Coloradans in every county and connecting with residents in their communities. Thousands of comments and ideas became the basis for a prioritized list of transportation projects. The resulting 10-Year Vision document identifies transportation improvements across the state.</a:t>
            </a:r>
            <a:endParaRPr lang="en-US" sz="20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695172-9E50-4B62-A241-1031444FD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195" y="1292625"/>
            <a:ext cx="5280544" cy="547932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A5F8C95-5C51-4102-8200-A23E187EA122}"/>
              </a:ext>
            </a:extLst>
          </p:cNvPr>
          <p:cNvSpPr/>
          <p:nvPr/>
        </p:nvSpPr>
        <p:spPr>
          <a:xfrm>
            <a:off x="5629195" y="4384675"/>
            <a:ext cx="5378530" cy="247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0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CDOT’s 10-Year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5E8C0-FF42-4610-8127-E74DFC472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15" y="5882970"/>
            <a:ext cx="7914235" cy="421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28FAE6-F629-4726-B7F6-73F4FFC62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89" y="1289795"/>
            <a:ext cx="7814262" cy="4606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A4461-8053-4021-AA47-CB97CF96493F}"/>
              </a:ext>
            </a:extLst>
          </p:cNvPr>
          <p:cNvSpPr txBox="1"/>
          <p:nvPr/>
        </p:nvSpPr>
        <p:spPr>
          <a:xfrm>
            <a:off x="8462930" y="1746819"/>
            <a:ext cx="36008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solidFill>
                  <a:srgbClr val="304E4E"/>
                </a:solidFill>
                <a:effectLst/>
                <a:latin typeface="Noto Serif" panose="020B0604020202020204" pitchFamily="18" charset="0"/>
              </a:rPr>
              <a:t>US 285 Corridor Improvements near Pine Junction:</a:t>
            </a:r>
          </a:p>
          <a:p>
            <a:endParaRPr lang="en-US" b="0" i="0" dirty="0">
              <a:solidFill>
                <a:srgbClr val="304E4E"/>
              </a:solidFill>
              <a:effectLst/>
              <a:latin typeface="Noto Serif" panose="020B0604020202020204" pitchFamily="18" charset="0"/>
            </a:endParaRPr>
          </a:p>
          <a:p>
            <a:r>
              <a:rPr lang="en-US" b="0" i="0" dirty="0">
                <a:solidFill>
                  <a:srgbClr val="304E4E"/>
                </a:solidFill>
                <a:effectLst/>
                <a:latin typeface="Noto Serif" panose="020B0604020202020204" pitchFamily="18" charset="0"/>
              </a:rPr>
              <a:t>The project includes widening US 285 to four lanes and building a depressed median, as well as acceleration and deceleration lanes at interchanges between Richmond Hill and </a:t>
            </a:r>
            <a:r>
              <a:rPr lang="en-US" b="0" i="0" dirty="0" err="1">
                <a:solidFill>
                  <a:srgbClr val="304E4E"/>
                </a:solidFill>
                <a:effectLst/>
                <a:latin typeface="Noto Serif" panose="020B0604020202020204" pitchFamily="18" charset="0"/>
              </a:rPr>
              <a:t>Shaffers</a:t>
            </a:r>
            <a:r>
              <a:rPr lang="en-US" b="0" i="0" dirty="0">
                <a:solidFill>
                  <a:srgbClr val="304E4E"/>
                </a:solidFill>
                <a:effectLst/>
                <a:latin typeface="Noto Serif" panose="020B0604020202020204" pitchFamily="18" charset="0"/>
              </a:rPr>
              <a:t> Crossing and an interchange at Kings Valley. *</a:t>
            </a:r>
          </a:p>
          <a:p>
            <a:endParaRPr lang="en-US" dirty="0">
              <a:solidFill>
                <a:srgbClr val="304E4E"/>
              </a:solidFill>
              <a:latin typeface="Noto Serif" panose="020B0604020202020204" pitchFamily="18" charset="0"/>
            </a:endParaRPr>
          </a:p>
          <a:p>
            <a:r>
              <a:rPr lang="en-US" sz="1600" i="1" dirty="0">
                <a:solidFill>
                  <a:srgbClr val="304E4E"/>
                </a:solidFill>
                <a:latin typeface="Noto Serif" panose="020B0604020202020204" pitchFamily="18" charset="0"/>
              </a:rPr>
              <a:t>* As recommended in the US 285: Foxton Rd to Bailey Environmental Assessment (EA)</a:t>
            </a:r>
            <a:endParaRPr lang="en-US" sz="1600" i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8CCB69-454F-4CE5-AC93-4EC12D103EF3}"/>
              </a:ext>
            </a:extLst>
          </p:cNvPr>
          <p:cNvSpPr/>
          <p:nvPr/>
        </p:nvSpPr>
        <p:spPr>
          <a:xfrm>
            <a:off x="6900573" y="5115813"/>
            <a:ext cx="477689" cy="14567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65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US-285 &amp; Kings Valley Drive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C3A59-C96A-48E5-8306-A9B48256D3B9}"/>
              </a:ext>
            </a:extLst>
          </p:cNvPr>
          <p:cNvSpPr txBox="1"/>
          <p:nvPr/>
        </p:nvSpPr>
        <p:spPr>
          <a:xfrm>
            <a:off x="189563" y="1299845"/>
            <a:ext cx="10607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was the original (2004) Preferred Alternative for the Kings Valley Drive Interchange?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CDE384-2818-499E-9A55-168117C2C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87" y="2130842"/>
            <a:ext cx="7730944" cy="4348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F4729F-353C-49CF-BDFC-37C32286B1D2}"/>
              </a:ext>
            </a:extLst>
          </p:cNvPr>
          <p:cNvSpPr txBox="1"/>
          <p:nvPr/>
        </p:nvSpPr>
        <p:spPr>
          <a:xfrm>
            <a:off x="8023537" y="1900324"/>
            <a:ext cx="381751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Kings Valley Dr. overpass of US 285,</a:t>
            </a:r>
          </a:p>
          <a:p>
            <a:r>
              <a:rPr lang="en-US" dirty="0"/>
              <a:t>4-thru lanes and 22-ft grassy median</a:t>
            </a:r>
          </a:p>
          <a:p>
            <a:endParaRPr lang="en-US" dirty="0"/>
          </a:p>
          <a:p>
            <a:r>
              <a:rPr lang="en-US" b="1" u="sng" dirty="0"/>
              <a:t>Cost: </a:t>
            </a:r>
          </a:p>
          <a:p>
            <a:r>
              <a:rPr lang="en-US" dirty="0"/>
              <a:t>$15M </a:t>
            </a:r>
            <a:r>
              <a:rPr lang="en-US" i="1" dirty="0"/>
              <a:t>(Bridge Only) Note: depicted here</a:t>
            </a:r>
          </a:p>
          <a:p>
            <a:r>
              <a:rPr lang="en-US" i="1" dirty="0"/>
              <a:t>$30M (Bridge &amp; 4-lanes)</a:t>
            </a:r>
          </a:p>
          <a:p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11112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US-285 &amp; Kings Valley Drive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C3A59-C96A-48E5-8306-A9B48256D3B9}"/>
              </a:ext>
            </a:extLst>
          </p:cNvPr>
          <p:cNvSpPr txBox="1"/>
          <p:nvPr/>
        </p:nvSpPr>
        <p:spPr>
          <a:xfrm>
            <a:off x="293764" y="1225318"/>
            <a:ext cx="1060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caused the design to be put on-hold?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CDE384-2818-499E-9A55-168117C2C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58" y="2230967"/>
            <a:ext cx="7176347" cy="4036695"/>
          </a:xfrm>
          <a:prstGeom prst="rect">
            <a:avLst/>
          </a:prstGeo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472CA74C-FCB8-4610-BAF0-2491643295CA}"/>
              </a:ext>
            </a:extLst>
          </p:cNvPr>
          <p:cNvSpPr/>
          <p:nvPr/>
        </p:nvSpPr>
        <p:spPr>
          <a:xfrm>
            <a:off x="4818809" y="4998362"/>
            <a:ext cx="350520" cy="330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B89B3D4A-B53E-47BB-A0D1-E0287D09BBF2}"/>
              </a:ext>
            </a:extLst>
          </p:cNvPr>
          <p:cNvSpPr/>
          <p:nvPr/>
        </p:nvSpPr>
        <p:spPr>
          <a:xfrm>
            <a:off x="7415437" y="3546510"/>
            <a:ext cx="350520" cy="31438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42DB68-CD36-4C68-BB9E-FCAF2DC2D0C4}"/>
              </a:ext>
            </a:extLst>
          </p:cNvPr>
          <p:cNvSpPr txBox="1"/>
          <p:nvPr/>
        </p:nvSpPr>
        <p:spPr>
          <a:xfrm>
            <a:off x="7749777" y="3568672"/>
            <a:ext cx="41702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Historic Structure: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Conley Coffee Shop - historic designation after completion of EA</a:t>
            </a:r>
          </a:p>
          <a:p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Directly impacted or “used”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Protected by Federal Regulation</a:t>
            </a:r>
          </a:p>
          <a:p>
            <a:r>
              <a:rPr lang="en-US" b="1" dirty="0"/>
              <a:t>    23 CFR Part 774 Section 4(f)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A004DE-00AD-4D71-B996-CEF61BDA64D0}"/>
              </a:ext>
            </a:extLst>
          </p:cNvPr>
          <p:cNvSpPr txBox="1"/>
          <p:nvPr/>
        </p:nvSpPr>
        <p:spPr>
          <a:xfrm>
            <a:off x="7675808" y="2230967"/>
            <a:ext cx="4146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During the Federally required </a:t>
            </a:r>
            <a:r>
              <a:rPr lang="en-US" i="1" dirty="0"/>
              <a:t>Environmental Re-Evaluation, a </a:t>
            </a:r>
            <a:r>
              <a:rPr lang="en-US" dirty="0"/>
              <a:t>“new finding” was discovered.</a:t>
            </a:r>
          </a:p>
        </p:txBody>
      </p:sp>
    </p:spTree>
    <p:extLst>
      <p:ext uri="{BB962C8B-B14F-4D97-AF65-F5344CB8AC3E}">
        <p14:creationId xmlns:p14="http://schemas.microsoft.com/office/powerpoint/2010/main" val="1288254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US-285 &amp; Kings Valley Drive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D9760C-7900-494B-A4DF-0AF808539552}"/>
              </a:ext>
            </a:extLst>
          </p:cNvPr>
          <p:cNvSpPr txBox="1"/>
          <p:nvPr/>
        </p:nvSpPr>
        <p:spPr>
          <a:xfrm>
            <a:off x="1" y="1691749"/>
            <a:ext cx="120461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Section 4(f) requirements stipulate that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FHWA and other DOT agencies cannot approve the use of land from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publicly owned parks, recreational areas, wildlife and waterfowl refuges,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 public and private historical sites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unless the following conditions apply: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There is no feasible and prudent avoidance alternative to the use of land; and the action includes all possible planning to minimize harm to the property resulting from such use;</a:t>
            </a:r>
          </a:p>
          <a:p>
            <a:pPr algn="ctr"/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</a:t>
            </a:r>
          </a:p>
          <a:p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Administration determines that the use of the property will have a de minimis impact.</a:t>
            </a: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C3A59-C96A-48E5-8306-A9B48256D3B9}"/>
              </a:ext>
            </a:extLst>
          </p:cNvPr>
          <p:cNvSpPr txBox="1"/>
          <p:nvPr/>
        </p:nvSpPr>
        <p:spPr>
          <a:xfrm>
            <a:off x="1584960" y="1203527"/>
            <a:ext cx="1060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does Federal Regulation - 23 CFR Part 774 Section 4(f) say?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229F3-1264-47AC-AEC0-8198288CC832}"/>
              </a:ext>
            </a:extLst>
          </p:cNvPr>
          <p:cNvSpPr txBox="1"/>
          <p:nvPr/>
        </p:nvSpPr>
        <p:spPr>
          <a:xfrm>
            <a:off x="939407" y="4690150"/>
            <a:ext cx="10313186" cy="2031325"/>
          </a:xfrm>
          <a:custGeom>
            <a:avLst/>
            <a:gdLst>
              <a:gd name="connsiteX0" fmla="*/ 0 w 10313186"/>
              <a:gd name="connsiteY0" fmla="*/ 0 h 2031325"/>
              <a:gd name="connsiteX1" fmla="*/ 469823 w 10313186"/>
              <a:gd name="connsiteY1" fmla="*/ 0 h 2031325"/>
              <a:gd name="connsiteX2" fmla="*/ 1042778 w 10313186"/>
              <a:gd name="connsiteY2" fmla="*/ 0 h 2031325"/>
              <a:gd name="connsiteX3" fmla="*/ 1718864 w 10313186"/>
              <a:gd name="connsiteY3" fmla="*/ 0 h 2031325"/>
              <a:gd name="connsiteX4" fmla="*/ 2394951 w 10313186"/>
              <a:gd name="connsiteY4" fmla="*/ 0 h 2031325"/>
              <a:gd name="connsiteX5" fmla="*/ 3071038 w 10313186"/>
              <a:gd name="connsiteY5" fmla="*/ 0 h 2031325"/>
              <a:gd name="connsiteX6" fmla="*/ 3850256 w 10313186"/>
              <a:gd name="connsiteY6" fmla="*/ 0 h 2031325"/>
              <a:gd name="connsiteX7" fmla="*/ 4423211 w 10313186"/>
              <a:gd name="connsiteY7" fmla="*/ 0 h 2031325"/>
              <a:gd name="connsiteX8" fmla="*/ 5099298 w 10313186"/>
              <a:gd name="connsiteY8" fmla="*/ 0 h 2031325"/>
              <a:gd name="connsiteX9" fmla="*/ 5672252 w 10313186"/>
              <a:gd name="connsiteY9" fmla="*/ 0 h 2031325"/>
              <a:gd name="connsiteX10" fmla="*/ 6245207 w 10313186"/>
              <a:gd name="connsiteY10" fmla="*/ 0 h 2031325"/>
              <a:gd name="connsiteX11" fmla="*/ 6818162 w 10313186"/>
              <a:gd name="connsiteY11" fmla="*/ 0 h 2031325"/>
              <a:gd name="connsiteX12" fmla="*/ 7081721 w 10313186"/>
              <a:gd name="connsiteY12" fmla="*/ 0 h 2031325"/>
              <a:gd name="connsiteX13" fmla="*/ 7757808 w 10313186"/>
              <a:gd name="connsiteY13" fmla="*/ 0 h 2031325"/>
              <a:gd name="connsiteX14" fmla="*/ 8021367 w 10313186"/>
              <a:gd name="connsiteY14" fmla="*/ 0 h 2031325"/>
              <a:gd name="connsiteX15" fmla="*/ 8594322 w 10313186"/>
              <a:gd name="connsiteY15" fmla="*/ 0 h 2031325"/>
              <a:gd name="connsiteX16" fmla="*/ 9373540 w 10313186"/>
              <a:gd name="connsiteY16" fmla="*/ 0 h 2031325"/>
              <a:gd name="connsiteX17" fmla="*/ 10313186 w 10313186"/>
              <a:gd name="connsiteY17" fmla="*/ 0 h 2031325"/>
              <a:gd name="connsiteX18" fmla="*/ 10313186 w 10313186"/>
              <a:gd name="connsiteY18" fmla="*/ 528145 h 2031325"/>
              <a:gd name="connsiteX19" fmla="*/ 10313186 w 10313186"/>
              <a:gd name="connsiteY19" fmla="*/ 995349 h 2031325"/>
              <a:gd name="connsiteX20" fmla="*/ 10313186 w 10313186"/>
              <a:gd name="connsiteY20" fmla="*/ 1462554 h 2031325"/>
              <a:gd name="connsiteX21" fmla="*/ 10313186 w 10313186"/>
              <a:gd name="connsiteY21" fmla="*/ 2031325 h 2031325"/>
              <a:gd name="connsiteX22" fmla="*/ 9740231 w 10313186"/>
              <a:gd name="connsiteY22" fmla="*/ 2031325 h 2031325"/>
              <a:gd name="connsiteX23" fmla="*/ 8961013 w 10313186"/>
              <a:gd name="connsiteY23" fmla="*/ 2031325 h 2031325"/>
              <a:gd name="connsiteX24" fmla="*/ 8388058 w 10313186"/>
              <a:gd name="connsiteY24" fmla="*/ 2031325 h 2031325"/>
              <a:gd name="connsiteX25" fmla="*/ 7608839 w 10313186"/>
              <a:gd name="connsiteY25" fmla="*/ 2031325 h 2031325"/>
              <a:gd name="connsiteX26" fmla="*/ 7035885 w 10313186"/>
              <a:gd name="connsiteY26" fmla="*/ 2031325 h 2031325"/>
              <a:gd name="connsiteX27" fmla="*/ 6359798 w 10313186"/>
              <a:gd name="connsiteY27" fmla="*/ 2031325 h 2031325"/>
              <a:gd name="connsiteX28" fmla="*/ 6096239 w 10313186"/>
              <a:gd name="connsiteY28" fmla="*/ 2031325 h 2031325"/>
              <a:gd name="connsiteX29" fmla="*/ 5317020 w 10313186"/>
              <a:gd name="connsiteY29" fmla="*/ 2031325 h 2031325"/>
              <a:gd name="connsiteX30" fmla="*/ 4847197 w 10313186"/>
              <a:gd name="connsiteY30" fmla="*/ 2031325 h 2031325"/>
              <a:gd name="connsiteX31" fmla="*/ 4171111 w 10313186"/>
              <a:gd name="connsiteY31" fmla="*/ 2031325 h 2031325"/>
              <a:gd name="connsiteX32" fmla="*/ 3907552 w 10313186"/>
              <a:gd name="connsiteY32" fmla="*/ 2031325 h 2031325"/>
              <a:gd name="connsiteX33" fmla="*/ 3128333 w 10313186"/>
              <a:gd name="connsiteY33" fmla="*/ 2031325 h 2031325"/>
              <a:gd name="connsiteX34" fmla="*/ 2658510 w 10313186"/>
              <a:gd name="connsiteY34" fmla="*/ 2031325 h 2031325"/>
              <a:gd name="connsiteX35" fmla="*/ 2085555 w 10313186"/>
              <a:gd name="connsiteY35" fmla="*/ 2031325 h 2031325"/>
              <a:gd name="connsiteX36" fmla="*/ 1718864 w 10313186"/>
              <a:gd name="connsiteY36" fmla="*/ 2031325 h 2031325"/>
              <a:gd name="connsiteX37" fmla="*/ 1042778 w 10313186"/>
              <a:gd name="connsiteY37" fmla="*/ 2031325 h 2031325"/>
              <a:gd name="connsiteX38" fmla="*/ 0 w 10313186"/>
              <a:gd name="connsiteY38" fmla="*/ 2031325 h 2031325"/>
              <a:gd name="connsiteX39" fmla="*/ 0 w 10313186"/>
              <a:gd name="connsiteY39" fmla="*/ 1543807 h 2031325"/>
              <a:gd name="connsiteX40" fmla="*/ 0 w 10313186"/>
              <a:gd name="connsiteY40" fmla="*/ 1096916 h 2031325"/>
              <a:gd name="connsiteX41" fmla="*/ 0 w 10313186"/>
              <a:gd name="connsiteY41" fmla="*/ 568771 h 2031325"/>
              <a:gd name="connsiteX42" fmla="*/ 0 w 10313186"/>
              <a:gd name="connsiteY42" fmla="*/ 0 h 20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313186" h="2031325" fill="none" extrusionOk="0">
                <a:moveTo>
                  <a:pt x="0" y="0"/>
                </a:moveTo>
                <a:cubicBezTo>
                  <a:pt x="105081" y="-9906"/>
                  <a:pt x="253467" y="7816"/>
                  <a:pt x="469823" y="0"/>
                </a:cubicBezTo>
                <a:cubicBezTo>
                  <a:pt x="686179" y="-7816"/>
                  <a:pt x="835699" y="56367"/>
                  <a:pt x="1042778" y="0"/>
                </a:cubicBezTo>
                <a:cubicBezTo>
                  <a:pt x="1249858" y="-56367"/>
                  <a:pt x="1394144" y="74509"/>
                  <a:pt x="1718864" y="0"/>
                </a:cubicBezTo>
                <a:cubicBezTo>
                  <a:pt x="2043584" y="-74509"/>
                  <a:pt x="2125483" y="58361"/>
                  <a:pt x="2394951" y="0"/>
                </a:cubicBezTo>
                <a:cubicBezTo>
                  <a:pt x="2664419" y="-58361"/>
                  <a:pt x="2935238" y="28679"/>
                  <a:pt x="3071038" y="0"/>
                </a:cubicBezTo>
                <a:cubicBezTo>
                  <a:pt x="3206838" y="-28679"/>
                  <a:pt x="3528228" y="92237"/>
                  <a:pt x="3850256" y="0"/>
                </a:cubicBezTo>
                <a:cubicBezTo>
                  <a:pt x="4172284" y="-92237"/>
                  <a:pt x="4307230" y="1986"/>
                  <a:pt x="4423211" y="0"/>
                </a:cubicBezTo>
                <a:cubicBezTo>
                  <a:pt x="4539192" y="-1986"/>
                  <a:pt x="4761738" y="9647"/>
                  <a:pt x="5099298" y="0"/>
                </a:cubicBezTo>
                <a:cubicBezTo>
                  <a:pt x="5436858" y="-9647"/>
                  <a:pt x="5484304" y="584"/>
                  <a:pt x="5672252" y="0"/>
                </a:cubicBezTo>
                <a:cubicBezTo>
                  <a:pt x="5860200" y="-584"/>
                  <a:pt x="6040898" y="46344"/>
                  <a:pt x="6245207" y="0"/>
                </a:cubicBezTo>
                <a:cubicBezTo>
                  <a:pt x="6449516" y="-46344"/>
                  <a:pt x="6659385" y="20399"/>
                  <a:pt x="6818162" y="0"/>
                </a:cubicBezTo>
                <a:cubicBezTo>
                  <a:pt x="6976940" y="-20399"/>
                  <a:pt x="6958906" y="15025"/>
                  <a:pt x="7081721" y="0"/>
                </a:cubicBezTo>
                <a:cubicBezTo>
                  <a:pt x="7204536" y="-15025"/>
                  <a:pt x="7585630" y="31144"/>
                  <a:pt x="7757808" y="0"/>
                </a:cubicBezTo>
                <a:cubicBezTo>
                  <a:pt x="7929986" y="-31144"/>
                  <a:pt x="7898457" y="18623"/>
                  <a:pt x="8021367" y="0"/>
                </a:cubicBezTo>
                <a:cubicBezTo>
                  <a:pt x="8144277" y="-18623"/>
                  <a:pt x="8462892" y="57040"/>
                  <a:pt x="8594322" y="0"/>
                </a:cubicBezTo>
                <a:cubicBezTo>
                  <a:pt x="8725752" y="-57040"/>
                  <a:pt x="9027187" y="52960"/>
                  <a:pt x="9373540" y="0"/>
                </a:cubicBezTo>
                <a:cubicBezTo>
                  <a:pt x="9719893" y="-52960"/>
                  <a:pt x="9973556" y="100631"/>
                  <a:pt x="10313186" y="0"/>
                </a:cubicBezTo>
                <a:cubicBezTo>
                  <a:pt x="10340805" y="133029"/>
                  <a:pt x="10293220" y="361436"/>
                  <a:pt x="10313186" y="528145"/>
                </a:cubicBezTo>
                <a:cubicBezTo>
                  <a:pt x="10333152" y="694854"/>
                  <a:pt x="10287456" y="895145"/>
                  <a:pt x="10313186" y="995349"/>
                </a:cubicBezTo>
                <a:cubicBezTo>
                  <a:pt x="10338916" y="1095553"/>
                  <a:pt x="10312021" y="1335681"/>
                  <a:pt x="10313186" y="1462554"/>
                </a:cubicBezTo>
                <a:cubicBezTo>
                  <a:pt x="10314351" y="1589427"/>
                  <a:pt x="10304802" y="1888911"/>
                  <a:pt x="10313186" y="2031325"/>
                </a:cubicBezTo>
                <a:cubicBezTo>
                  <a:pt x="10117077" y="2065219"/>
                  <a:pt x="9939199" y="2011254"/>
                  <a:pt x="9740231" y="2031325"/>
                </a:cubicBezTo>
                <a:cubicBezTo>
                  <a:pt x="9541264" y="2051396"/>
                  <a:pt x="9133723" y="1960374"/>
                  <a:pt x="8961013" y="2031325"/>
                </a:cubicBezTo>
                <a:cubicBezTo>
                  <a:pt x="8788303" y="2102276"/>
                  <a:pt x="8596023" y="2005626"/>
                  <a:pt x="8388058" y="2031325"/>
                </a:cubicBezTo>
                <a:cubicBezTo>
                  <a:pt x="8180094" y="2057024"/>
                  <a:pt x="7800480" y="2018999"/>
                  <a:pt x="7608839" y="2031325"/>
                </a:cubicBezTo>
                <a:cubicBezTo>
                  <a:pt x="7417198" y="2043651"/>
                  <a:pt x="7199249" y="1962901"/>
                  <a:pt x="7035885" y="2031325"/>
                </a:cubicBezTo>
                <a:cubicBezTo>
                  <a:pt x="6872521" y="2099749"/>
                  <a:pt x="6562787" y="1975012"/>
                  <a:pt x="6359798" y="2031325"/>
                </a:cubicBezTo>
                <a:cubicBezTo>
                  <a:pt x="6156809" y="2087638"/>
                  <a:pt x="6168263" y="2013414"/>
                  <a:pt x="6096239" y="2031325"/>
                </a:cubicBezTo>
                <a:cubicBezTo>
                  <a:pt x="6024215" y="2049236"/>
                  <a:pt x="5664871" y="1943805"/>
                  <a:pt x="5317020" y="2031325"/>
                </a:cubicBezTo>
                <a:cubicBezTo>
                  <a:pt x="4969169" y="2118845"/>
                  <a:pt x="4996416" y="1975300"/>
                  <a:pt x="4847197" y="2031325"/>
                </a:cubicBezTo>
                <a:cubicBezTo>
                  <a:pt x="4697978" y="2087350"/>
                  <a:pt x="4398986" y="1952769"/>
                  <a:pt x="4171111" y="2031325"/>
                </a:cubicBezTo>
                <a:cubicBezTo>
                  <a:pt x="3943236" y="2109881"/>
                  <a:pt x="3962275" y="2024720"/>
                  <a:pt x="3907552" y="2031325"/>
                </a:cubicBezTo>
                <a:cubicBezTo>
                  <a:pt x="3852829" y="2037930"/>
                  <a:pt x="3471073" y="1987825"/>
                  <a:pt x="3128333" y="2031325"/>
                </a:cubicBezTo>
                <a:cubicBezTo>
                  <a:pt x="2785593" y="2074825"/>
                  <a:pt x="2805459" y="1992448"/>
                  <a:pt x="2658510" y="2031325"/>
                </a:cubicBezTo>
                <a:cubicBezTo>
                  <a:pt x="2511561" y="2070202"/>
                  <a:pt x="2354177" y="2008997"/>
                  <a:pt x="2085555" y="2031325"/>
                </a:cubicBezTo>
                <a:cubicBezTo>
                  <a:pt x="1816933" y="2053653"/>
                  <a:pt x="1885931" y="2020247"/>
                  <a:pt x="1718864" y="2031325"/>
                </a:cubicBezTo>
                <a:cubicBezTo>
                  <a:pt x="1551797" y="2042403"/>
                  <a:pt x="1204716" y="1996130"/>
                  <a:pt x="1042778" y="2031325"/>
                </a:cubicBezTo>
                <a:cubicBezTo>
                  <a:pt x="880840" y="2066520"/>
                  <a:pt x="219408" y="2003307"/>
                  <a:pt x="0" y="2031325"/>
                </a:cubicBezTo>
                <a:cubicBezTo>
                  <a:pt x="-23032" y="1809247"/>
                  <a:pt x="45946" y="1782970"/>
                  <a:pt x="0" y="1543807"/>
                </a:cubicBezTo>
                <a:cubicBezTo>
                  <a:pt x="-45946" y="1304644"/>
                  <a:pt x="50088" y="1224676"/>
                  <a:pt x="0" y="1096916"/>
                </a:cubicBezTo>
                <a:cubicBezTo>
                  <a:pt x="-50088" y="969156"/>
                  <a:pt x="60203" y="822672"/>
                  <a:pt x="0" y="568771"/>
                </a:cubicBezTo>
                <a:cubicBezTo>
                  <a:pt x="-60203" y="314871"/>
                  <a:pt x="59900" y="274442"/>
                  <a:pt x="0" y="0"/>
                </a:cubicBezTo>
                <a:close/>
              </a:path>
              <a:path w="10313186" h="2031325" stroke="0" extrusionOk="0">
                <a:moveTo>
                  <a:pt x="0" y="0"/>
                </a:moveTo>
                <a:cubicBezTo>
                  <a:pt x="171799" y="-2067"/>
                  <a:pt x="358084" y="45401"/>
                  <a:pt x="469823" y="0"/>
                </a:cubicBezTo>
                <a:cubicBezTo>
                  <a:pt x="581562" y="-45401"/>
                  <a:pt x="606032" y="10803"/>
                  <a:pt x="733382" y="0"/>
                </a:cubicBezTo>
                <a:cubicBezTo>
                  <a:pt x="860732" y="-10803"/>
                  <a:pt x="1134040" y="27913"/>
                  <a:pt x="1512601" y="0"/>
                </a:cubicBezTo>
                <a:cubicBezTo>
                  <a:pt x="1891162" y="-27913"/>
                  <a:pt x="1876152" y="34227"/>
                  <a:pt x="1982424" y="0"/>
                </a:cubicBezTo>
                <a:cubicBezTo>
                  <a:pt x="2088696" y="-34227"/>
                  <a:pt x="2288545" y="26263"/>
                  <a:pt x="2452246" y="0"/>
                </a:cubicBezTo>
                <a:cubicBezTo>
                  <a:pt x="2615947" y="-26263"/>
                  <a:pt x="2844171" y="60577"/>
                  <a:pt x="3231465" y="0"/>
                </a:cubicBezTo>
                <a:cubicBezTo>
                  <a:pt x="3618759" y="-60577"/>
                  <a:pt x="3477270" y="35894"/>
                  <a:pt x="3598156" y="0"/>
                </a:cubicBezTo>
                <a:cubicBezTo>
                  <a:pt x="3719042" y="-35894"/>
                  <a:pt x="4175864" y="62732"/>
                  <a:pt x="4377375" y="0"/>
                </a:cubicBezTo>
                <a:cubicBezTo>
                  <a:pt x="4578886" y="-62732"/>
                  <a:pt x="4908996" y="89980"/>
                  <a:pt x="5156593" y="0"/>
                </a:cubicBezTo>
                <a:cubicBezTo>
                  <a:pt x="5404190" y="-89980"/>
                  <a:pt x="5475958" y="23647"/>
                  <a:pt x="5729548" y="0"/>
                </a:cubicBezTo>
                <a:cubicBezTo>
                  <a:pt x="5983138" y="-23647"/>
                  <a:pt x="6329290" y="39381"/>
                  <a:pt x="6508766" y="0"/>
                </a:cubicBezTo>
                <a:cubicBezTo>
                  <a:pt x="6688242" y="-39381"/>
                  <a:pt x="6814300" y="6112"/>
                  <a:pt x="6978589" y="0"/>
                </a:cubicBezTo>
                <a:cubicBezTo>
                  <a:pt x="7142878" y="-6112"/>
                  <a:pt x="7329267" y="12637"/>
                  <a:pt x="7448412" y="0"/>
                </a:cubicBezTo>
                <a:cubicBezTo>
                  <a:pt x="7567557" y="-12637"/>
                  <a:pt x="7912589" y="19731"/>
                  <a:pt x="8124499" y="0"/>
                </a:cubicBezTo>
                <a:cubicBezTo>
                  <a:pt x="8336409" y="-19731"/>
                  <a:pt x="8363539" y="43147"/>
                  <a:pt x="8594322" y="0"/>
                </a:cubicBezTo>
                <a:cubicBezTo>
                  <a:pt x="8825105" y="-43147"/>
                  <a:pt x="9170944" y="9077"/>
                  <a:pt x="9373540" y="0"/>
                </a:cubicBezTo>
                <a:cubicBezTo>
                  <a:pt x="9576136" y="-9077"/>
                  <a:pt x="9846776" y="13568"/>
                  <a:pt x="10313186" y="0"/>
                </a:cubicBezTo>
                <a:cubicBezTo>
                  <a:pt x="10328174" y="252177"/>
                  <a:pt x="10293384" y="301950"/>
                  <a:pt x="10313186" y="507831"/>
                </a:cubicBezTo>
                <a:cubicBezTo>
                  <a:pt x="10332988" y="713712"/>
                  <a:pt x="10283562" y="804869"/>
                  <a:pt x="10313186" y="1035976"/>
                </a:cubicBezTo>
                <a:cubicBezTo>
                  <a:pt x="10342810" y="1267084"/>
                  <a:pt x="10308348" y="1377887"/>
                  <a:pt x="10313186" y="1482867"/>
                </a:cubicBezTo>
                <a:cubicBezTo>
                  <a:pt x="10318024" y="1587847"/>
                  <a:pt x="10287353" y="1866513"/>
                  <a:pt x="10313186" y="2031325"/>
                </a:cubicBezTo>
                <a:cubicBezTo>
                  <a:pt x="10085396" y="2049722"/>
                  <a:pt x="9878534" y="2029606"/>
                  <a:pt x="9637099" y="2031325"/>
                </a:cubicBezTo>
                <a:cubicBezTo>
                  <a:pt x="9395664" y="2033044"/>
                  <a:pt x="9394360" y="2002461"/>
                  <a:pt x="9270408" y="2031325"/>
                </a:cubicBezTo>
                <a:cubicBezTo>
                  <a:pt x="9146456" y="2060189"/>
                  <a:pt x="8947694" y="1978778"/>
                  <a:pt x="8697454" y="2031325"/>
                </a:cubicBezTo>
                <a:cubicBezTo>
                  <a:pt x="8447214" y="2083872"/>
                  <a:pt x="8515665" y="2027749"/>
                  <a:pt x="8433894" y="2031325"/>
                </a:cubicBezTo>
                <a:cubicBezTo>
                  <a:pt x="8352123" y="2034901"/>
                  <a:pt x="8256255" y="2007327"/>
                  <a:pt x="8170335" y="2031325"/>
                </a:cubicBezTo>
                <a:cubicBezTo>
                  <a:pt x="8084415" y="2055323"/>
                  <a:pt x="7750946" y="2028294"/>
                  <a:pt x="7597380" y="2031325"/>
                </a:cubicBezTo>
                <a:cubicBezTo>
                  <a:pt x="7443815" y="2034356"/>
                  <a:pt x="7400293" y="2014014"/>
                  <a:pt x="7230689" y="2031325"/>
                </a:cubicBezTo>
                <a:cubicBezTo>
                  <a:pt x="7061085" y="2048636"/>
                  <a:pt x="6715806" y="1963312"/>
                  <a:pt x="6554603" y="2031325"/>
                </a:cubicBezTo>
                <a:cubicBezTo>
                  <a:pt x="6393400" y="2099338"/>
                  <a:pt x="6334177" y="2018825"/>
                  <a:pt x="6187912" y="2031325"/>
                </a:cubicBezTo>
                <a:cubicBezTo>
                  <a:pt x="6041647" y="2043825"/>
                  <a:pt x="5832292" y="1963655"/>
                  <a:pt x="5511825" y="2031325"/>
                </a:cubicBezTo>
                <a:cubicBezTo>
                  <a:pt x="5191358" y="2098995"/>
                  <a:pt x="5336355" y="2029558"/>
                  <a:pt x="5248266" y="2031325"/>
                </a:cubicBezTo>
                <a:cubicBezTo>
                  <a:pt x="5160177" y="2033092"/>
                  <a:pt x="4784152" y="1964885"/>
                  <a:pt x="4572179" y="2031325"/>
                </a:cubicBezTo>
                <a:cubicBezTo>
                  <a:pt x="4360206" y="2097765"/>
                  <a:pt x="4364644" y="2020778"/>
                  <a:pt x="4205488" y="2031325"/>
                </a:cubicBezTo>
                <a:cubicBezTo>
                  <a:pt x="4046332" y="2041872"/>
                  <a:pt x="4017296" y="2018592"/>
                  <a:pt x="3941929" y="2031325"/>
                </a:cubicBezTo>
                <a:cubicBezTo>
                  <a:pt x="3866562" y="2044058"/>
                  <a:pt x="3744662" y="2019560"/>
                  <a:pt x="3575238" y="2031325"/>
                </a:cubicBezTo>
                <a:cubicBezTo>
                  <a:pt x="3405814" y="2043090"/>
                  <a:pt x="3187112" y="1962563"/>
                  <a:pt x="2899151" y="2031325"/>
                </a:cubicBezTo>
                <a:cubicBezTo>
                  <a:pt x="2611190" y="2100087"/>
                  <a:pt x="2650224" y="2026256"/>
                  <a:pt x="2532460" y="2031325"/>
                </a:cubicBezTo>
                <a:cubicBezTo>
                  <a:pt x="2414696" y="2036394"/>
                  <a:pt x="2387655" y="2001604"/>
                  <a:pt x="2268901" y="2031325"/>
                </a:cubicBezTo>
                <a:cubicBezTo>
                  <a:pt x="2150147" y="2061046"/>
                  <a:pt x="2013414" y="2018326"/>
                  <a:pt x="1902210" y="2031325"/>
                </a:cubicBezTo>
                <a:cubicBezTo>
                  <a:pt x="1791006" y="2044324"/>
                  <a:pt x="1591691" y="1996535"/>
                  <a:pt x="1432387" y="2031325"/>
                </a:cubicBezTo>
                <a:cubicBezTo>
                  <a:pt x="1273083" y="2066115"/>
                  <a:pt x="1078075" y="1968195"/>
                  <a:pt x="859432" y="2031325"/>
                </a:cubicBezTo>
                <a:cubicBezTo>
                  <a:pt x="640790" y="2094455"/>
                  <a:pt x="615215" y="1990533"/>
                  <a:pt x="492741" y="2031325"/>
                </a:cubicBezTo>
                <a:cubicBezTo>
                  <a:pt x="370267" y="2072117"/>
                  <a:pt x="117065" y="2005183"/>
                  <a:pt x="0" y="2031325"/>
                </a:cubicBezTo>
                <a:cubicBezTo>
                  <a:pt x="-7476" y="1792629"/>
                  <a:pt x="44241" y="1740222"/>
                  <a:pt x="0" y="1523494"/>
                </a:cubicBezTo>
                <a:cubicBezTo>
                  <a:pt x="-44241" y="1306766"/>
                  <a:pt x="12426" y="1198200"/>
                  <a:pt x="0" y="1015663"/>
                </a:cubicBezTo>
                <a:cubicBezTo>
                  <a:pt x="-12426" y="833126"/>
                  <a:pt x="55199" y="655697"/>
                  <a:pt x="0" y="507831"/>
                </a:cubicBezTo>
                <a:cubicBezTo>
                  <a:pt x="-55199" y="359965"/>
                  <a:pt x="51595" y="108587"/>
                  <a:pt x="0" y="0"/>
                </a:cubicBezTo>
                <a:close/>
              </a:path>
            </a:pathLst>
          </a:custGeom>
          <a:solidFill>
            <a:srgbClr val="FFFFCC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Section 4(f) applies to any Department of Transportation funded project </a:t>
            </a:r>
            <a:r>
              <a:rPr lang="en-US" b="1" dirty="0"/>
              <a:t>regardless of the NEPA class of action </a:t>
            </a:r>
            <a:r>
              <a:rPr lang="en-US" dirty="0"/>
              <a:t>(environmental clearance type) </a:t>
            </a:r>
            <a:r>
              <a:rPr lang="en-US" b="1" dirty="0"/>
              <a:t>or the timing of the discovery </a:t>
            </a:r>
            <a:r>
              <a:rPr lang="en-US" dirty="0"/>
              <a:t>of the Section 4(f) property.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Section 4(f) analysis is required for DOT actions undergoing NEPA analysis and documentation if properties protected by Section 4(f) would be </a:t>
            </a:r>
            <a:r>
              <a:rPr lang="en-US" b="1" dirty="0"/>
              <a:t>“used”…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15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US-285 &amp; Kings Valley Drive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D9760C-7900-494B-A4DF-0AF808539552}"/>
              </a:ext>
            </a:extLst>
          </p:cNvPr>
          <p:cNvSpPr txBox="1"/>
          <p:nvPr/>
        </p:nvSpPr>
        <p:spPr>
          <a:xfrm>
            <a:off x="731520" y="2137390"/>
            <a:ext cx="10607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Determine if there is a feasible and prudent interchange configuration which avoids the use or taking of a historic or other Section 4(f) property. 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Determine if the alternative interchange configuration would have lesser or no Section 4(f) impacts when compared to the original alternative.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Document findings and proceed with the final design of the configuration which was deemed least impactful.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CDOT was unable to find an avoidance alternative, the Section 4(f) process to acquire a historic property would take approximately 2-3 years.  (Pushing the shovel ready status to late 2025/early 2026).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C3A59-C96A-48E5-8306-A9B48256D3B9}"/>
              </a:ext>
            </a:extLst>
          </p:cNvPr>
          <p:cNvSpPr txBox="1"/>
          <p:nvPr/>
        </p:nvSpPr>
        <p:spPr>
          <a:xfrm>
            <a:off x="670560" y="1299845"/>
            <a:ext cx="1060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was does Section 4(f) require CDOT to do?</a:t>
            </a:r>
          </a:p>
        </p:txBody>
      </p:sp>
    </p:spTree>
    <p:extLst>
      <p:ext uri="{BB962C8B-B14F-4D97-AF65-F5344CB8AC3E}">
        <p14:creationId xmlns:p14="http://schemas.microsoft.com/office/powerpoint/2010/main" val="3479800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US-285 &amp; Kings Valley Drive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D0DF13-1CE8-4F20-B9AD-BC334F13D316}"/>
              </a:ext>
            </a:extLst>
          </p:cNvPr>
          <p:cNvSpPr txBox="1"/>
          <p:nvPr/>
        </p:nvSpPr>
        <p:spPr>
          <a:xfrm>
            <a:off x="550839" y="4168972"/>
            <a:ext cx="10607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Cost. Cost is analyzed to understand rough order of magnitude, however, based on previous court cases, an increased construction cost has not been deemed a reason to consider it infeasible or imprudent. </a:t>
            </a:r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22255-E98C-40A9-BDDD-AF2695DEC2D6}"/>
              </a:ext>
            </a:extLst>
          </p:cNvPr>
          <p:cNvSpPr txBox="1"/>
          <p:nvPr/>
        </p:nvSpPr>
        <p:spPr>
          <a:xfrm>
            <a:off x="222160" y="3645752"/>
            <a:ext cx="93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is not a consideration of a Section 4(f) Evaluation?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74BE89-4588-4332-8F2F-7A8CAC6DE749}"/>
              </a:ext>
            </a:extLst>
          </p:cNvPr>
          <p:cNvSpPr txBox="1"/>
          <p:nvPr/>
        </p:nvSpPr>
        <p:spPr>
          <a:xfrm>
            <a:off x="222160" y="1253966"/>
            <a:ext cx="10473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is considered during a Section 4(f) Evaluation?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0A8718-8FBC-4944-ACD7-7481416FAA26}"/>
              </a:ext>
            </a:extLst>
          </p:cNvPr>
          <p:cNvSpPr txBox="1"/>
          <p:nvPr/>
        </p:nvSpPr>
        <p:spPr>
          <a:xfrm>
            <a:off x="550839" y="1693474"/>
            <a:ext cx="103891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Safety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Traffic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Environmental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ROW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Maintenance Activities</a:t>
            </a:r>
          </a:p>
        </p:txBody>
      </p:sp>
    </p:spTree>
    <p:extLst>
      <p:ext uri="{BB962C8B-B14F-4D97-AF65-F5344CB8AC3E}">
        <p14:creationId xmlns:p14="http://schemas.microsoft.com/office/powerpoint/2010/main" val="557570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US-285 &amp; Kings Valley Drive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C3A59-C96A-48E5-8306-A9B48256D3B9}"/>
              </a:ext>
            </a:extLst>
          </p:cNvPr>
          <p:cNvSpPr txBox="1"/>
          <p:nvPr/>
        </p:nvSpPr>
        <p:spPr>
          <a:xfrm>
            <a:off x="154546" y="1299845"/>
            <a:ext cx="11706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many interchange configurations have been considered/studied by CDOT to date?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9196E-6F8B-4461-8BD8-20EF0CD42168}"/>
              </a:ext>
            </a:extLst>
          </p:cNvPr>
          <p:cNvSpPr txBox="1"/>
          <p:nvPr/>
        </p:nvSpPr>
        <p:spPr>
          <a:xfrm>
            <a:off x="521594" y="2380617"/>
            <a:ext cx="110500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total, </a:t>
            </a:r>
            <a:r>
              <a:rPr lang="en-US" b="1" dirty="0"/>
              <a:t>sixteen (16) </a:t>
            </a:r>
            <a:r>
              <a:rPr lang="en-US" dirty="0"/>
              <a:t>interchange configurations have been studied: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 configurations evaluated in the 2004 EA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8 were dismissed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1 identified as the </a:t>
            </a:r>
            <a:r>
              <a:rPr lang="en-US" i="1" dirty="0"/>
              <a:t>Preferred Alternative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 new configurations evaluated in 2021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6 dismissed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1 identified as the </a:t>
            </a:r>
            <a:r>
              <a:rPr lang="en-US" i="1" dirty="0"/>
              <a:t>Updated Preferred Alternative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755040"/>
      </p:ext>
    </p:extLst>
  </p:cSld>
  <p:clrMapOvr>
    <a:masterClrMapping/>
  </p:clrMapOvr>
</p:sld>
</file>

<file path=ppt/theme/theme1.xml><?xml version="1.0" encoding="utf-8"?>
<a:theme xmlns:a="http://schemas.openxmlformats.org/drawingml/2006/main" name="CDOT Title Slide">
  <a:themeElements>
    <a:clrScheme name="Custom 1">
      <a:dk1>
        <a:srgbClr val="000000"/>
      </a:dk1>
      <a:lt1>
        <a:srgbClr val="FFFFFF"/>
      </a:lt1>
      <a:dk2>
        <a:srgbClr val="7F7F7F"/>
      </a:dk2>
      <a:lt2>
        <a:srgbClr val="E7E6E6"/>
      </a:lt2>
      <a:accent1>
        <a:srgbClr val="001970"/>
      </a:accent1>
      <a:accent2>
        <a:srgbClr val="EF7420"/>
      </a:accent2>
      <a:accent3>
        <a:srgbClr val="C3002F"/>
      </a:accent3>
      <a:accent4>
        <a:srgbClr val="FFD000"/>
      </a:accent4>
      <a:accent5>
        <a:srgbClr val="245D39"/>
      </a:accent5>
      <a:accent6>
        <a:srgbClr val="6D3A5D"/>
      </a:accent6>
      <a:hlink>
        <a:srgbClr val="EF7420"/>
      </a:hlink>
      <a:folHlink>
        <a:srgbClr val="00197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B5699ED-91B0-774E-BC66-F8865C125628}" vid="{8A8783F6-F748-AB45-9D39-4D1977BC6DCE}"/>
    </a:ext>
  </a:extLst>
</a:theme>
</file>

<file path=ppt/theme/theme2.xml><?xml version="1.0" encoding="utf-8"?>
<a:theme xmlns:a="http://schemas.openxmlformats.org/drawingml/2006/main" name="Content">
  <a:themeElements>
    <a:clrScheme name="Custom 1">
      <a:dk1>
        <a:srgbClr val="000000"/>
      </a:dk1>
      <a:lt1>
        <a:srgbClr val="FFFFFF"/>
      </a:lt1>
      <a:dk2>
        <a:srgbClr val="7F7F7F"/>
      </a:dk2>
      <a:lt2>
        <a:srgbClr val="E7E6E6"/>
      </a:lt2>
      <a:accent1>
        <a:srgbClr val="001970"/>
      </a:accent1>
      <a:accent2>
        <a:srgbClr val="EF7420"/>
      </a:accent2>
      <a:accent3>
        <a:srgbClr val="C3002F"/>
      </a:accent3>
      <a:accent4>
        <a:srgbClr val="FFD000"/>
      </a:accent4>
      <a:accent5>
        <a:srgbClr val="245D39"/>
      </a:accent5>
      <a:accent6>
        <a:srgbClr val="6D3A5D"/>
      </a:accent6>
      <a:hlink>
        <a:srgbClr val="EF7420"/>
      </a:hlink>
      <a:folHlink>
        <a:srgbClr val="00197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B5699ED-91B0-774E-BC66-F8865C125628}" vid="{9E3539B5-D6D7-A443-8D6A-92D81785713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CDOT_PPT_Template_2019-10-11 (2)</Template>
  <TotalTime>11132</TotalTime>
  <Words>1016</Words>
  <Application>Microsoft Office PowerPoint</Application>
  <PresentationFormat>Widescreen</PresentationFormat>
  <Paragraphs>155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</vt:lpstr>
      <vt:lpstr>Calibri</vt:lpstr>
      <vt:lpstr>Noto Serif</vt:lpstr>
      <vt:lpstr>Trebuchet MS</vt:lpstr>
      <vt:lpstr>Wingdings</vt:lpstr>
      <vt:lpstr>CDOT Title Slide</vt:lpstr>
      <vt:lpstr>Content</vt:lpstr>
      <vt:lpstr>CDOT Updates</vt:lpstr>
      <vt:lpstr>CDOT’s 10-Year Plan</vt:lpstr>
      <vt:lpstr>CDOT’s 10-Year Plan</vt:lpstr>
      <vt:lpstr>US-285 &amp; Kings Valley Drive </vt:lpstr>
      <vt:lpstr>US-285 &amp; Kings Valley Drive </vt:lpstr>
      <vt:lpstr>US-285 &amp; Kings Valley Drive </vt:lpstr>
      <vt:lpstr>US-285 &amp; Kings Valley Drive </vt:lpstr>
      <vt:lpstr>US-285 &amp; Kings Valley Drive </vt:lpstr>
      <vt:lpstr>US-285 &amp; Kings Valley Drive </vt:lpstr>
      <vt:lpstr>US-285 &amp; Kings Valley Drive </vt:lpstr>
      <vt:lpstr>US-285 &amp; Kings Valley Drive </vt:lpstr>
      <vt:lpstr>US-285 &amp; Kings Valley Drive </vt:lpstr>
      <vt:lpstr>US-285 &amp; Kings Valley Drive </vt:lpstr>
      <vt:lpstr>US-285 &amp; Kings Valley Drive </vt:lpstr>
    </vt:vector>
  </TitlesOfParts>
  <Company>CDOT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new PowerPoint template</dc:title>
  <dc:creator>Spiker, Jana</dc:creator>
  <cp:lastModifiedBy>Shirley Johnson</cp:lastModifiedBy>
  <cp:revision>31</cp:revision>
  <cp:lastPrinted>2019-10-09T16:55:01Z</cp:lastPrinted>
  <dcterms:created xsi:type="dcterms:W3CDTF">2020-12-07T21:30:47Z</dcterms:created>
  <dcterms:modified xsi:type="dcterms:W3CDTF">2022-04-17T13:50:53Z</dcterms:modified>
</cp:coreProperties>
</file>